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6" r:id="rId2"/>
    <p:sldId id="258" r:id="rId3"/>
    <p:sldId id="260" r:id="rId4"/>
    <p:sldId id="327" r:id="rId5"/>
    <p:sldId id="326" r:id="rId6"/>
    <p:sldId id="259" r:id="rId7"/>
    <p:sldId id="274" r:id="rId8"/>
    <p:sldId id="318" r:id="rId9"/>
    <p:sldId id="319" r:id="rId10"/>
    <p:sldId id="320" r:id="rId11"/>
    <p:sldId id="325" r:id="rId12"/>
    <p:sldId id="328" r:id="rId13"/>
    <p:sldId id="261" r:id="rId14"/>
    <p:sldId id="315" r:id="rId15"/>
    <p:sldId id="262" r:id="rId16"/>
    <p:sldId id="317" r:id="rId17"/>
    <p:sldId id="329" r:id="rId18"/>
    <p:sldId id="281" r:id="rId19"/>
    <p:sldId id="300" r:id="rId20"/>
    <p:sldId id="301" r:id="rId21"/>
    <p:sldId id="322" r:id="rId22"/>
    <p:sldId id="332" r:id="rId23"/>
    <p:sldId id="324" r:id="rId24"/>
    <p:sldId id="263" r:id="rId25"/>
    <p:sldId id="280" r:id="rId26"/>
    <p:sldId id="289" r:id="rId27"/>
    <p:sldId id="290" r:id="rId28"/>
    <p:sldId id="33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2C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4660"/>
  </p:normalViewPr>
  <p:slideViewPr>
    <p:cSldViewPr>
      <p:cViewPr varScale="1">
        <p:scale>
          <a:sx n="80" d="100"/>
          <a:sy n="80" d="100"/>
        </p:scale>
        <p:origin x="14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BDC19B-C00B-4D7D-88B6-E1A897480E8E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F4DA8-FE27-4917-AA70-C69A2844E9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34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F4DA8-FE27-4917-AA70-C69A2844E9D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25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F4DA8-FE27-4917-AA70-C69A2844E9D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2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F4DA8-FE27-4917-AA70-C69A2844E9D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29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F4DA8-FE27-4917-AA70-C69A2844E9D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729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alyssa.d.lokits@vanderbilt.ed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settacommons.org/docs/latest/application_documentation/Application%20Documentation#Membrane-Proteins" TargetMode="External"/><Relationship Id="rId2" Type="http://schemas.openxmlformats.org/officeDocument/2006/relationships/hyperlink" Target="https://www.rosettacommons.org/docs/latest/Hom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rosettacommons.org/demos/latest/tutorials/rosetta_cm/rosetta_cm_tutoria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 err="1" smtClean="0">
                <a:solidFill>
                  <a:schemeClr val="accent3"/>
                </a:solidFill>
              </a:rPr>
              <a:t>R</a:t>
            </a:r>
            <a:r>
              <a:rPr lang="en-US" sz="5300" dirty="0" err="1" smtClean="0">
                <a:solidFill>
                  <a:schemeClr val="accent3"/>
                </a:solidFill>
              </a:rPr>
              <a:t>osetta</a:t>
            </a:r>
            <a:r>
              <a:rPr lang="en-US" sz="6000" dirty="0" err="1" smtClean="0">
                <a:solidFill>
                  <a:schemeClr val="accent3"/>
                </a:solidFill>
              </a:rPr>
              <a:t>CM</a:t>
            </a:r>
            <a:r>
              <a:rPr lang="en-US" sz="4900" dirty="0" smtClean="0">
                <a:solidFill>
                  <a:schemeClr val="accent3"/>
                </a:solidFill>
              </a:rPr>
              <a:t>:</a:t>
            </a:r>
            <a:r>
              <a:rPr lang="en-US" sz="4800" dirty="0">
                <a:solidFill>
                  <a:schemeClr val="accent3"/>
                </a:solidFill>
              </a:rPr>
              <a:t/>
            </a:r>
            <a:br>
              <a:rPr lang="en-US" sz="4800" dirty="0">
                <a:solidFill>
                  <a:schemeClr val="accent3"/>
                </a:solidFill>
              </a:rPr>
            </a:br>
            <a:r>
              <a:rPr lang="en-US" sz="4400" dirty="0" smtClean="0"/>
              <a:t>Multi-Template Comparative Modeling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91000"/>
            <a:ext cx="6400800" cy="1752600"/>
          </a:xfrm>
        </p:spPr>
        <p:txBody>
          <a:bodyPr/>
          <a:lstStyle/>
          <a:p>
            <a:r>
              <a:rPr lang="en-US" dirty="0" smtClean="0"/>
              <a:t>Harikrishna Sekar Jayanthan</a:t>
            </a:r>
            <a:endParaRPr lang="en-US" dirty="0" smtClean="0"/>
          </a:p>
          <a:p>
            <a:r>
              <a:rPr lang="en-US" dirty="0">
                <a:hlinkClick r:id="rId2"/>
              </a:rPr>
              <a:t>h</a:t>
            </a:r>
            <a:r>
              <a:rPr lang="en-US" dirty="0" smtClean="0">
                <a:hlinkClick r:id="rId2"/>
              </a:rPr>
              <a:t>arikrishna.sekar</a:t>
            </a:r>
            <a:r>
              <a:rPr lang="en-US" dirty="0" smtClean="0">
                <a:hlinkClick r:id="rId2"/>
              </a:rPr>
              <a:t>@vanderbilt.edu</a:t>
            </a:r>
            <a:endParaRPr lang="en-US" dirty="0" smtClean="0"/>
          </a:p>
          <a:p>
            <a:r>
              <a:rPr lang="en-US" dirty="0" smtClean="0"/>
              <a:t>Rosetta Workshop </a:t>
            </a:r>
            <a:r>
              <a:rPr lang="en-US" dirty="0" smtClean="0"/>
              <a:t>Nov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89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Adjusting multiple sequence alignment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299627"/>
            <a:ext cx="45031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Experimental expectations:</a:t>
            </a:r>
            <a:endParaRPr lang="en-US" sz="32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Highly conserved residues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Secondary structure elements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t="83264" r="54204"/>
          <a:stretch/>
        </p:blipFill>
        <p:spPr>
          <a:xfrm>
            <a:off x="3968377" y="5396996"/>
            <a:ext cx="5175623" cy="12324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930" y="2590800"/>
            <a:ext cx="2903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Raw </a:t>
            </a:r>
            <a:r>
              <a:rPr lang="en-US" b="1" dirty="0" err="1" smtClean="0"/>
              <a:t>ClustalO</a:t>
            </a:r>
            <a:r>
              <a:rPr lang="en-US" b="1" dirty="0" smtClean="0"/>
              <a:t> alignment: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7930" y="3821668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Adjusted alignment:</a:t>
            </a:r>
            <a:endParaRPr lang="en-US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2"/>
          <a:stretch/>
        </p:blipFill>
        <p:spPr>
          <a:xfrm>
            <a:off x="-1" y="2960132"/>
            <a:ext cx="9144001" cy="7369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6314"/>
            <a:ext cx="9144000" cy="78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4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en-US" dirty="0" smtClean="0"/>
              <a:t>Removing helix gaps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4" r="28572"/>
          <a:stretch/>
        </p:blipFill>
        <p:spPr>
          <a:xfrm>
            <a:off x="3354558" y="2514600"/>
            <a:ext cx="2512842" cy="41256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3" t="3046" r="28214" b="33103"/>
          <a:stretch/>
        </p:blipFill>
        <p:spPr>
          <a:xfrm>
            <a:off x="5800328" y="1619742"/>
            <a:ext cx="3282043" cy="34235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8" t="3507" r="29524" b="28581"/>
          <a:stretch/>
        </p:blipFill>
        <p:spPr>
          <a:xfrm>
            <a:off x="0" y="1371600"/>
            <a:ext cx="3222172" cy="36412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0710" y="5203372"/>
            <a:ext cx="204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Raw alignment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33170" y="5253335"/>
            <a:ext cx="2616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Adjusted alignment</a:t>
            </a:r>
            <a:endParaRPr lang="en-US" sz="2400" dirty="0"/>
          </a:p>
        </p:txBody>
      </p:sp>
      <p:sp>
        <p:nvSpPr>
          <p:cNvPr id="9" name="Oval 8"/>
          <p:cNvSpPr/>
          <p:nvPr/>
        </p:nvSpPr>
        <p:spPr>
          <a:xfrm>
            <a:off x="7924800" y="2313706"/>
            <a:ext cx="1219200" cy="15621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024743" y="2100306"/>
            <a:ext cx="1295400" cy="1659731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6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err="1" smtClean="0"/>
              <a:t>Grishin</a:t>
            </a:r>
            <a:r>
              <a:rPr lang="en-US" sz="4400" dirty="0" smtClean="0"/>
              <a:t> Format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ClustalO</a:t>
            </a:r>
            <a:r>
              <a:rPr lang="en-US" sz="2800" dirty="0" smtClean="0"/>
              <a:t>:</a:t>
            </a:r>
          </a:p>
          <a:p>
            <a:pPr lvl="1"/>
            <a:r>
              <a:rPr lang="en-US" sz="2400" dirty="0" smtClean="0"/>
              <a:t>all sequences in one file</a:t>
            </a:r>
          </a:p>
          <a:p>
            <a:pPr lvl="1"/>
            <a:r>
              <a:rPr lang="en-US" sz="2400" dirty="0" smtClean="0"/>
              <a:t>Sequences broken up over several lines</a:t>
            </a:r>
          </a:p>
          <a:p>
            <a:r>
              <a:rPr lang="en-US" sz="2800" dirty="0" err="1" smtClean="0"/>
              <a:t>Grishin</a:t>
            </a:r>
            <a:r>
              <a:rPr lang="en-US" sz="2800" dirty="0" smtClean="0"/>
              <a:t>: </a:t>
            </a:r>
          </a:p>
          <a:p>
            <a:pPr lvl="1"/>
            <a:r>
              <a:rPr lang="en-US" sz="2400" dirty="0" smtClean="0"/>
              <a:t>one file per alignment pair</a:t>
            </a:r>
          </a:p>
          <a:p>
            <a:pPr lvl="1"/>
            <a:r>
              <a:rPr lang="en-US" sz="2400" dirty="0" smtClean="0"/>
              <a:t>sequences continuous over one line each</a:t>
            </a:r>
          </a:p>
          <a:p>
            <a:pPr lvl="1"/>
            <a:r>
              <a:rPr lang="en-US" sz="2400" dirty="0" smtClean="0"/>
              <a:t>Contains header information</a:t>
            </a:r>
          </a:p>
          <a:p>
            <a:pPr lvl="1"/>
            <a:endParaRPr lang="en-US" sz="2400" dirty="0" smtClean="0"/>
          </a:p>
          <a:p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02958" y="5029200"/>
            <a:ext cx="68980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Find </a:t>
            </a:r>
            <a:r>
              <a:rPr lang="en-US" sz="2000" dirty="0" smtClean="0"/>
              <a:t>converted alignment files </a:t>
            </a:r>
            <a:r>
              <a:rPr lang="en-US" sz="2000" dirty="0"/>
              <a:t>at </a:t>
            </a:r>
            <a:r>
              <a:rPr lang="en-US" sz="2000" i="1" dirty="0" smtClean="0"/>
              <a:t>/</a:t>
            </a:r>
            <a:r>
              <a:rPr lang="en-US" sz="2000" i="1" dirty="0" err="1" smtClean="0"/>
              <a:t>rosetta_cm</a:t>
            </a:r>
            <a:r>
              <a:rPr lang="en-US" sz="2000" i="1" dirty="0" smtClean="0"/>
              <a:t>/2_threading/</a:t>
            </a:r>
          </a:p>
          <a:p>
            <a:endParaRPr lang="en-US" sz="2000" i="1" dirty="0" smtClean="0"/>
          </a:p>
          <a:p>
            <a:r>
              <a:rPr lang="en-US" sz="2000" dirty="0" smtClean="0"/>
              <a:t>(1u19_2rh1.grishin, 1u19_3eml.grishin, 1u19_3odu.grishin)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088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90600"/>
          </a:xfrm>
        </p:spPr>
        <p:txBody>
          <a:bodyPr/>
          <a:lstStyle/>
          <a:p>
            <a:r>
              <a:rPr lang="en-US" dirty="0" smtClean="0"/>
              <a:t>Comparative Modeling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4343400" cy="4419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1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Align target sequence with template sequences</a:t>
            </a:r>
          </a:p>
          <a:p>
            <a:r>
              <a:rPr lang="en-US" sz="2400" b="1" dirty="0" smtClean="0"/>
              <a:t>Step 2</a:t>
            </a:r>
            <a:r>
              <a:rPr lang="en-US" sz="2400" dirty="0" smtClean="0"/>
              <a:t>: Partial-thread the target sequence onto template structures</a:t>
            </a:r>
          </a:p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Step 3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: Combine pieces from different templates using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RosettaCM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Hybridize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4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Full-atom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refinement</a:t>
            </a:r>
            <a:endParaRPr lang="en-US" sz="2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29" t="14022" b="64775"/>
          <a:stretch/>
        </p:blipFill>
        <p:spPr>
          <a:xfrm>
            <a:off x="4267200" y="1295400"/>
            <a:ext cx="4648200" cy="649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5" t="8187" r="26428" b="4292"/>
          <a:stretch/>
        </p:blipFill>
        <p:spPr>
          <a:xfrm>
            <a:off x="7470362" y="4806334"/>
            <a:ext cx="1308270" cy="18746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6" t="4542" r="24736"/>
          <a:stretch/>
        </p:blipFill>
        <p:spPr>
          <a:xfrm>
            <a:off x="5800306" y="4806334"/>
            <a:ext cx="1404776" cy="1874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9" t="9462" r="30022"/>
          <a:stretch/>
        </p:blipFill>
        <p:spPr>
          <a:xfrm>
            <a:off x="4267200" y="4806334"/>
            <a:ext cx="1247306" cy="187460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20" t="7298" r="25160" b="2825"/>
          <a:stretch/>
        </p:blipFill>
        <p:spPr>
          <a:xfrm>
            <a:off x="7470362" y="2438400"/>
            <a:ext cx="1268970" cy="17702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2" t="4678" r="21680"/>
          <a:stretch/>
        </p:blipFill>
        <p:spPr>
          <a:xfrm>
            <a:off x="5847046" y="2438400"/>
            <a:ext cx="1408406" cy="17702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7" t="7798" r="30226"/>
          <a:stretch/>
        </p:blipFill>
        <p:spPr>
          <a:xfrm>
            <a:off x="4353304" y="2438401"/>
            <a:ext cx="1153242" cy="1770256"/>
          </a:xfrm>
          <a:prstGeom prst="rect">
            <a:avLst/>
          </a:prstGeom>
        </p:spPr>
      </p:pic>
      <p:cxnSp>
        <p:nvCxnSpPr>
          <p:cNvPr id="15" name="Straight Arrow Connector 14"/>
          <p:cNvCxnSpPr>
            <a:endCxn id="7" idx="0"/>
          </p:cNvCxnSpPr>
          <p:nvPr/>
        </p:nvCxnSpPr>
        <p:spPr>
          <a:xfrm>
            <a:off x="6501390" y="4208657"/>
            <a:ext cx="1304" cy="59767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2"/>
            <a:endCxn id="5" idx="0"/>
          </p:cNvCxnSpPr>
          <p:nvPr/>
        </p:nvCxnSpPr>
        <p:spPr>
          <a:xfrm>
            <a:off x="8104847" y="4208657"/>
            <a:ext cx="19650" cy="59767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502694" y="1981200"/>
            <a:ext cx="0" cy="38100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6269142" y="2162872"/>
            <a:ext cx="467104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951696" y="4267200"/>
            <a:ext cx="1304" cy="59767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12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Threading</a:t>
            </a:r>
            <a:endParaRPr lang="en-US" sz="4400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943600" y="3657600"/>
            <a:ext cx="0" cy="1168458"/>
          </a:xfrm>
          <a:prstGeom prst="straightConnector1">
            <a:avLst/>
          </a:prstGeom>
          <a:ln w="1079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568245" y="4419600"/>
            <a:ext cx="7966155" cy="2123658"/>
            <a:chOff x="-36123" y="4625370"/>
            <a:chExt cx="7966155" cy="2123658"/>
          </a:xfrm>
        </p:grpSpPr>
        <p:sp>
          <p:nvSpPr>
            <p:cNvPr id="12" name="Rectangle 11"/>
            <p:cNvSpPr/>
            <p:nvPr/>
          </p:nvSpPr>
          <p:spPr>
            <a:xfrm>
              <a:off x="-36123" y="4625370"/>
              <a:ext cx="7966155" cy="2123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600" dirty="0" smtClean="0">
                  <a:latin typeface="Calibri" panose="020F0502020204030204" pitchFamily="34" charset="0"/>
                </a:rPr>
                <a:t> </a:t>
              </a:r>
            </a:p>
            <a:p>
              <a:r>
                <a:rPr lang="en-US" sz="6600" dirty="0" smtClean="0">
                  <a:latin typeface="Calibri" panose="020F0502020204030204" pitchFamily="34" charset="0"/>
                </a:rPr>
                <a:t>Target</a:t>
              </a:r>
              <a:r>
                <a:rPr lang="en-US" sz="6600" dirty="0">
                  <a:latin typeface="Calibri" panose="020F0502020204030204" pitchFamily="34" charset="0"/>
                </a:rPr>
                <a:t>:   </a:t>
              </a:r>
              <a:r>
                <a:rPr lang="en-US" sz="6600" dirty="0" smtClean="0">
                  <a:latin typeface="Calibri" panose="020F0502020204030204" pitchFamily="34" charset="0"/>
                </a:rPr>
                <a:t>      L   </a:t>
              </a:r>
              <a:r>
                <a:rPr lang="en-US" sz="6600" dirty="0">
                  <a:latin typeface="Calibri" panose="020F0502020204030204" pitchFamily="34" charset="0"/>
                </a:rPr>
                <a:t>K </a:t>
              </a:r>
              <a:r>
                <a:rPr lang="en-US" sz="6600" dirty="0" smtClean="0">
                  <a:latin typeface="Calibri" panose="020F0502020204030204" pitchFamily="34" charset="0"/>
                </a:rPr>
                <a:t> H   </a:t>
              </a:r>
              <a:r>
                <a:rPr lang="en-US" sz="6600" dirty="0" smtClean="0">
                  <a:solidFill>
                    <a:schemeClr val="bg1">
                      <a:lumMod val="50000"/>
                    </a:schemeClr>
                  </a:solidFill>
                  <a:latin typeface="Calibri" panose="020F0502020204030204" pitchFamily="34" charset="0"/>
                </a:rPr>
                <a:t>V</a:t>
              </a:r>
              <a:r>
                <a:rPr lang="en-US" sz="6600" dirty="0" smtClean="0">
                  <a:latin typeface="Calibri" panose="020F0502020204030204" pitchFamily="34" charset="0"/>
                </a:rPr>
                <a:t> </a:t>
              </a:r>
              <a:endParaRPr lang="en-US" sz="6600" dirty="0">
                <a:latin typeface="Calibri" panose="020F050202020403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0000" y="5345668"/>
              <a:ext cx="26981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chemeClr val="accent4">
                      <a:lumMod val="50000"/>
                    </a:schemeClr>
                  </a:solidFill>
                </a:rPr>
                <a:t>(0,0,0)    (1,1,1)    (5,5,5)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57200" y="990600"/>
            <a:ext cx="9144000" cy="2667000"/>
            <a:chOff x="0" y="1219200"/>
            <a:chExt cx="9144000" cy="2667000"/>
          </a:xfrm>
        </p:grpSpPr>
        <p:grpSp>
          <p:nvGrpSpPr>
            <p:cNvPr id="9" name="Group 8"/>
            <p:cNvGrpSpPr/>
            <p:nvPr/>
          </p:nvGrpSpPr>
          <p:grpSpPr>
            <a:xfrm>
              <a:off x="0" y="1219200"/>
              <a:ext cx="9144000" cy="2585323"/>
              <a:chOff x="0" y="2573482"/>
              <a:chExt cx="9144000" cy="2585323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0" y="2573482"/>
                <a:ext cx="9144000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5400" dirty="0" smtClean="0">
                  <a:latin typeface="Calibri" panose="020F0502020204030204" pitchFamily="34" charset="0"/>
                </a:endParaRPr>
              </a:p>
              <a:p>
                <a:r>
                  <a:rPr lang="en-US" sz="5400" dirty="0" smtClean="0">
                    <a:latin typeface="Calibri" panose="020F0502020204030204" pitchFamily="34" charset="0"/>
                  </a:rPr>
                  <a:t>Template:  L  K  R  N  </a:t>
                </a:r>
                <a:r>
                  <a:rPr lang="en-US" sz="5400" dirty="0" err="1" smtClean="0">
                    <a:latin typeface="Calibri" panose="020F0502020204030204" pitchFamily="34" charset="0"/>
                  </a:rPr>
                  <a:t>N</a:t>
                </a:r>
                <a:r>
                  <a:rPr lang="en-US" sz="5400" dirty="0" smtClean="0">
                    <a:latin typeface="Calibri" panose="020F0502020204030204" pitchFamily="34" charset="0"/>
                  </a:rPr>
                  <a:t>  H   -</a:t>
                </a:r>
              </a:p>
              <a:p>
                <a:r>
                  <a:rPr lang="en-US" sz="5400" dirty="0" smtClean="0">
                    <a:latin typeface="Calibri" panose="020F0502020204030204" pitchFamily="34" charset="0"/>
                  </a:rPr>
                  <a:t>Target:      </a:t>
                </a:r>
                <a:r>
                  <a:rPr lang="en-US" sz="1200" dirty="0" smtClean="0">
                    <a:latin typeface="Calibri" panose="020F0502020204030204" pitchFamily="34" charset="0"/>
                  </a:rPr>
                  <a:t> </a:t>
                </a:r>
                <a:r>
                  <a:rPr lang="en-US" sz="5400" dirty="0" smtClean="0">
                    <a:latin typeface="Calibri" panose="020F0502020204030204" pitchFamily="34" charset="0"/>
                  </a:rPr>
                  <a:t> L  K   -   -   -   H</a:t>
                </a:r>
                <a:r>
                  <a:rPr lang="en-US" dirty="0" smtClean="0">
                    <a:latin typeface="Calibri" panose="020F0502020204030204" pitchFamily="34" charset="0"/>
                  </a:rPr>
                  <a:t> </a:t>
                </a:r>
                <a:r>
                  <a:rPr lang="en-US" sz="5400" dirty="0" smtClean="0">
                    <a:latin typeface="Calibri" panose="020F0502020204030204" pitchFamily="34" charset="0"/>
                  </a:rPr>
                  <a:t>  V </a:t>
                </a:r>
                <a:endParaRPr lang="en-US" sz="54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819400" y="3270950"/>
                <a:ext cx="45063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002060"/>
                    </a:solidFill>
                  </a:rPr>
                  <a:t>(0,0,0)(1,1,1)  (2,2,2)(3,3,3)(4,4,4)  (5,5,5)</a:t>
                </a:r>
                <a:endParaRPr lang="en-US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800653" y="4109150"/>
                <a:ext cx="53527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(?,?,?) (?,?,?)                                  (?,?,?)  (?,?,?)</a:t>
                </a:r>
                <a:endParaRPr lang="en-US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2895600" y="1828800"/>
              <a:ext cx="1447800" cy="20296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400800" y="1856509"/>
              <a:ext cx="800100" cy="202969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438400" y="3875782"/>
            <a:ext cx="28137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accent6"/>
                </a:solidFill>
              </a:rPr>
              <a:t>Thread Coordinates</a:t>
            </a:r>
            <a:endParaRPr lang="en-US" sz="32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2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Comparative Modeling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343400" cy="4419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1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Align target sequence with template sequences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2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Partial-thread the target sequence onto template structures</a:t>
            </a:r>
          </a:p>
          <a:p>
            <a:r>
              <a:rPr lang="en-US" sz="2400" b="1" dirty="0"/>
              <a:t>Step 3</a:t>
            </a:r>
            <a:r>
              <a:rPr lang="en-US" sz="2400" dirty="0"/>
              <a:t>: Combine pieces from different templates using </a:t>
            </a:r>
            <a:r>
              <a:rPr lang="en-US" sz="2400" dirty="0" err="1"/>
              <a:t>RosettaCM</a:t>
            </a:r>
            <a:r>
              <a:rPr lang="en-US" sz="2400" dirty="0"/>
              <a:t> Hybridize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4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Full-atom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refinement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3" r="30833"/>
          <a:stretch/>
        </p:blipFill>
        <p:spPr>
          <a:xfrm>
            <a:off x="5029200" y="1295400"/>
            <a:ext cx="3162300" cy="531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3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90600"/>
          </a:xfrm>
        </p:spPr>
        <p:txBody>
          <a:bodyPr/>
          <a:lstStyle/>
          <a:p>
            <a:r>
              <a:rPr lang="en-US" dirty="0" err="1" smtClean="0"/>
              <a:t>RosettaCM</a:t>
            </a:r>
            <a:r>
              <a:rPr lang="en-US" dirty="0" smtClean="0"/>
              <a:t>: Three Stages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73"/>
          <a:stretch/>
        </p:blipFill>
        <p:spPr>
          <a:xfrm>
            <a:off x="4953000" y="1326029"/>
            <a:ext cx="3958936" cy="5142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1526262"/>
            <a:ext cx="45720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smtClean="0"/>
              <a:t>Generate initial models from template alignments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r>
              <a:rPr lang="en-US" sz="2400" b="1" dirty="0" smtClean="0"/>
              <a:t>Explore deviations from templates and close loops with 2-step MC: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Randomly </a:t>
            </a:r>
            <a:r>
              <a:rPr lang="en-US" sz="1600" dirty="0"/>
              <a:t>select de novo or template-based fragment and substitute into current </a:t>
            </a:r>
            <a:r>
              <a:rPr lang="en-US" sz="1600" dirty="0" smtClean="0"/>
              <a:t>conformation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Cartesian </a:t>
            </a:r>
            <a:r>
              <a:rPr lang="en-US" sz="1600" dirty="0"/>
              <a:t>space full-backbone </a:t>
            </a:r>
            <a:r>
              <a:rPr lang="en-US" sz="1600" dirty="0" smtClean="0"/>
              <a:t>minimization</a:t>
            </a:r>
          </a:p>
          <a:p>
            <a:pPr lvl="1"/>
            <a:endParaRPr lang="en-US" sz="2000" b="1" dirty="0" smtClean="0"/>
          </a:p>
          <a:p>
            <a:pPr marL="342900" indent="-342900">
              <a:buAutoNum type="arabicPeriod"/>
            </a:pPr>
            <a:r>
              <a:rPr lang="en-US" sz="2400" dirty="0" smtClean="0"/>
              <a:t>Full atom </a:t>
            </a:r>
            <a:r>
              <a:rPr lang="en-US" sz="2400" dirty="0" smtClean="0"/>
              <a:t>refinement</a:t>
            </a:r>
            <a:endParaRPr lang="en-US" sz="14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7289063" y="5903807"/>
            <a:ext cx="1742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Song, et al. 2013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953000" y="14478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31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Input Files for </a:t>
            </a:r>
            <a:r>
              <a:rPr lang="en-US" dirty="0" err="1" smtClean="0"/>
              <a:t>RosettaCM</a:t>
            </a:r>
            <a:r>
              <a:rPr lang="en-US" dirty="0" smtClean="0"/>
              <a:t> Hybridize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Partial-threaded structures</a:t>
            </a:r>
          </a:p>
          <a:p>
            <a:r>
              <a:rPr lang="en-US" sz="2800" dirty="0" smtClean="0"/>
              <a:t>Membrane </a:t>
            </a:r>
            <a:r>
              <a:rPr lang="en-US" sz="2800" dirty="0" smtClean="0"/>
              <a:t>spanning regions (span file)</a:t>
            </a:r>
          </a:p>
          <a:p>
            <a:r>
              <a:rPr lang="en-US" sz="2800" dirty="0" smtClean="0"/>
              <a:t>Mover definition and options</a:t>
            </a:r>
          </a:p>
          <a:p>
            <a:r>
              <a:rPr lang="en-US" sz="2800" dirty="0" smtClean="0"/>
              <a:t>Score Weights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150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Membrane spanning regions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Find this file at </a:t>
            </a:r>
            <a:r>
              <a:rPr lang="en-US" sz="2000" i="1" dirty="0" smtClean="0"/>
              <a:t>/</a:t>
            </a:r>
            <a:r>
              <a:rPr lang="en-US" sz="2000" i="1" dirty="0" err="1" smtClean="0"/>
              <a:t>rosetta_cm</a:t>
            </a:r>
            <a:r>
              <a:rPr lang="en-US" sz="2000" i="1" dirty="0" smtClean="0"/>
              <a:t>/3_hybridize/1u19.span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2209800"/>
            <a:ext cx="843190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38200" y="5943600"/>
            <a:ext cx="5029200" cy="523220"/>
          </a:xfrm>
          <a:prstGeom prst="rect">
            <a:avLst/>
          </a:prstGeom>
          <a:ln w="254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octopus2span.pl </a:t>
            </a:r>
            <a:r>
              <a:rPr lang="en-US" sz="2800" dirty="0"/>
              <a:t>1u19A.octopus</a:t>
            </a:r>
          </a:p>
        </p:txBody>
      </p:sp>
    </p:spTree>
    <p:extLst>
      <p:ext uri="{BB962C8B-B14F-4D97-AF65-F5344CB8AC3E}">
        <p14:creationId xmlns:p14="http://schemas.microsoft.com/office/powerpoint/2010/main" val="324472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Rosetta Membrane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5" r="12857"/>
          <a:stretch/>
        </p:blipFill>
        <p:spPr>
          <a:xfrm>
            <a:off x="2743200" y="1676400"/>
            <a:ext cx="3484417" cy="44396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4884003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Residues listed in span file colored in </a:t>
            </a:r>
            <a:r>
              <a:rPr lang="en-US" sz="2400" dirty="0" smtClean="0">
                <a:solidFill>
                  <a:srgbClr val="FF0000"/>
                </a:solidFill>
              </a:rPr>
              <a:t>red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371600" y="2443595"/>
            <a:ext cx="6172200" cy="38100"/>
          </a:xfrm>
          <a:prstGeom prst="line">
            <a:avLst/>
          </a:prstGeom>
          <a:ln w="539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371600" y="4494794"/>
            <a:ext cx="6172200" cy="38100"/>
          </a:xfrm>
          <a:prstGeom prst="line">
            <a:avLst/>
          </a:prstGeom>
          <a:ln w="539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1219200"/>
            <a:ext cx="4784959" cy="5181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2400" b="1" dirty="0" smtClean="0"/>
          </a:p>
          <a:p>
            <a:r>
              <a:rPr lang="en-US" b="1" dirty="0" smtClean="0"/>
              <a:t>Single Template Modeling:</a:t>
            </a:r>
          </a:p>
          <a:p>
            <a:pPr lvl="1"/>
            <a:r>
              <a:rPr lang="en-US" sz="2100" dirty="0" smtClean="0"/>
              <a:t>Single template</a:t>
            </a:r>
          </a:p>
          <a:p>
            <a:pPr lvl="1"/>
            <a:r>
              <a:rPr lang="en-US" sz="2100" dirty="0" smtClean="0"/>
              <a:t>Thread single backbone as input</a:t>
            </a:r>
          </a:p>
          <a:p>
            <a:pPr lvl="1"/>
            <a:r>
              <a:rPr lang="en-US" sz="2100" dirty="0" smtClean="0"/>
              <a:t>Use fragments </a:t>
            </a:r>
          </a:p>
          <a:p>
            <a:pPr lvl="1"/>
            <a:r>
              <a:rPr lang="en-US" sz="2100" dirty="0" smtClean="0"/>
              <a:t>Extra step of Loop Modeling</a:t>
            </a:r>
          </a:p>
          <a:p>
            <a:pPr lvl="2"/>
            <a:r>
              <a:rPr lang="en-US" sz="2100" dirty="0" smtClean="0"/>
              <a:t>Provide Loop file definitions</a:t>
            </a:r>
          </a:p>
          <a:p>
            <a:endParaRPr lang="en-US" sz="2400" b="1" dirty="0"/>
          </a:p>
          <a:p>
            <a:r>
              <a:rPr lang="en-US" b="1" dirty="0" smtClean="0"/>
              <a:t>Multiple Template Modeling:</a:t>
            </a:r>
          </a:p>
          <a:p>
            <a:pPr lvl="1"/>
            <a:r>
              <a:rPr lang="en-US" sz="2100" dirty="0" smtClean="0"/>
              <a:t>Multiple templates</a:t>
            </a:r>
          </a:p>
          <a:p>
            <a:pPr lvl="1"/>
            <a:r>
              <a:rPr lang="en-US" sz="2100" dirty="0" smtClean="0"/>
              <a:t>Thread multiple backbones as input</a:t>
            </a:r>
          </a:p>
          <a:p>
            <a:pPr lvl="1"/>
            <a:r>
              <a:rPr lang="en-US" sz="2100" dirty="0"/>
              <a:t>Uses sections of multiple threaded models </a:t>
            </a:r>
            <a:r>
              <a:rPr lang="en-US" sz="2100" dirty="0" smtClean="0"/>
              <a:t>+ uses fragments </a:t>
            </a:r>
          </a:p>
          <a:p>
            <a:pPr lvl="1"/>
            <a:r>
              <a:rPr lang="en-US" sz="2100" dirty="0" smtClean="0"/>
              <a:t>Loop modeling protocol is internal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300" b="1" dirty="0" smtClean="0"/>
              <a:t>*Nomenclature Note*</a:t>
            </a:r>
            <a:endParaRPr lang="en-US" sz="2300" b="1" dirty="0"/>
          </a:p>
          <a:p>
            <a:r>
              <a:rPr lang="en-US" sz="2000" dirty="0" smtClean="0"/>
              <a:t>Comparative Modeling = Homology Modeling in the land of Rosetta</a:t>
            </a:r>
            <a:endParaRPr lang="en-US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3673241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Intro to Multi-template Comparative </a:t>
            </a:r>
            <a:r>
              <a:rPr lang="en-US" dirty="0"/>
              <a:t>M</a:t>
            </a:r>
            <a:r>
              <a:rPr lang="en-US" dirty="0" smtClean="0"/>
              <a:t>odeling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9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90600"/>
          </a:xfrm>
        </p:spPr>
        <p:txBody>
          <a:bodyPr/>
          <a:lstStyle/>
          <a:p>
            <a:r>
              <a:rPr lang="en-US" dirty="0" smtClean="0"/>
              <a:t>Why use membrane scoring terms?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1295400"/>
            <a:ext cx="4071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With</a:t>
            </a:r>
            <a:r>
              <a:rPr lang="en-US" sz="2000" dirty="0" smtClean="0"/>
              <a:t> membrane penalties/weights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648200" y="1295400"/>
            <a:ext cx="4470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Without</a:t>
            </a:r>
            <a:r>
              <a:rPr lang="en-US" sz="2000" dirty="0" smtClean="0"/>
              <a:t> membrane penalties/weights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03" r="10185" b="6970"/>
          <a:stretch/>
        </p:blipFill>
        <p:spPr>
          <a:xfrm>
            <a:off x="582965" y="1664732"/>
            <a:ext cx="3912835" cy="45074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3" r="13748"/>
          <a:stretch/>
        </p:blipFill>
        <p:spPr>
          <a:xfrm>
            <a:off x="4876800" y="1661366"/>
            <a:ext cx="3581400" cy="435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5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990600"/>
          </a:xfrm>
        </p:spPr>
        <p:txBody>
          <a:bodyPr/>
          <a:lstStyle/>
          <a:p>
            <a:r>
              <a:rPr lang="en-US" dirty="0" smtClean="0"/>
              <a:t>Hybridize Mover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6137" y="1625891"/>
            <a:ext cx="8305800" cy="507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 smtClean="0"/>
              <a:t>/</a:t>
            </a:r>
            <a:r>
              <a:rPr lang="en-US" sz="2400" i="1" dirty="0" err="1" smtClean="0"/>
              <a:t>rosetta_cm</a:t>
            </a:r>
            <a:r>
              <a:rPr lang="en-US" sz="2400" i="1" dirty="0" smtClean="0"/>
              <a:t>/3_hybridize/rosetta_cm.xml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362200"/>
            <a:ext cx="9144000" cy="2893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&lt;SCOREFXNS&gt;</a:t>
            </a:r>
          </a:p>
          <a:p>
            <a:r>
              <a:rPr lang="en-US" sz="1400" dirty="0"/>
              <a:t>        &lt;</a:t>
            </a:r>
            <a:r>
              <a:rPr lang="en-US" sz="1400" dirty="0" err="1"/>
              <a:t>ScoreFunction</a:t>
            </a:r>
            <a:r>
              <a:rPr lang="en-US" sz="1400" dirty="0"/>
              <a:t> name="stage1" weights="</a:t>
            </a:r>
            <a:r>
              <a:rPr lang="en-US" sz="1400" b="1" dirty="0">
                <a:solidFill>
                  <a:srgbClr val="FF0000"/>
                </a:solidFill>
              </a:rPr>
              <a:t>stage1_membrane.wts</a:t>
            </a:r>
            <a:r>
              <a:rPr lang="en-US" sz="1400" dirty="0"/>
              <a:t>" symmetric="0"&gt;</a:t>
            </a:r>
          </a:p>
          <a:p>
            <a:r>
              <a:rPr lang="en-US" sz="1400" dirty="0"/>
              <a:t>            &lt;Reweight </a:t>
            </a:r>
            <a:r>
              <a:rPr lang="en-US" sz="1400" dirty="0" err="1"/>
              <a:t>scoretype</a:t>
            </a:r>
            <a:r>
              <a:rPr lang="en-US" sz="1400" dirty="0"/>
              <a:t>="</a:t>
            </a:r>
            <a:r>
              <a:rPr lang="en-US" sz="1400" dirty="0" err="1"/>
              <a:t>atom_pair_constraint</a:t>
            </a:r>
            <a:r>
              <a:rPr lang="en-US" sz="1400" dirty="0"/>
              <a:t>" weight="1"/&gt;</a:t>
            </a:r>
          </a:p>
          <a:p>
            <a:r>
              <a:rPr lang="en-US" sz="1400" dirty="0"/>
              <a:t>        &lt;/</a:t>
            </a:r>
            <a:r>
              <a:rPr lang="en-US" sz="1400" dirty="0" err="1"/>
              <a:t>ScoreFunction</a:t>
            </a:r>
            <a:r>
              <a:rPr lang="en-US" sz="1400" dirty="0"/>
              <a:t>&gt;</a:t>
            </a:r>
          </a:p>
          <a:p>
            <a:r>
              <a:rPr lang="en-US" sz="1400" dirty="0"/>
              <a:t>        &lt;</a:t>
            </a:r>
            <a:r>
              <a:rPr lang="en-US" sz="1400" dirty="0" err="1"/>
              <a:t>ScoreFunction</a:t>
            </a:r>
            <a:r>
              <a:rPr lang="en-US" sz="1400" dirty="0"/>
              <a:t> name="stage2" weights="</a:t>
            </a:r>
            <a:r>
              <a:rPr lang="en-US" sz="1400" b="1" dirty="0">
                <a:solidFill>
                  <a:srgbClr val="FF0000"/>
                </a:solidFill>
              </a:rPr>
              <a:t>stage2_membrane.wts</a:t>
            </a:r>
            <a:r>
              <a:rPr lang="en-US" sz="1400" dirty="0"/>
              <a:t>" symmetric="0"&gt;</a:t>
            </a:r>
          </a:p>
          <a:p>
            <a:r>
              <a:rPr lang="en-US" sz="1400" dirty="0"/>
              <a:t>            &lt;Reweight </a:t>
            </a:r>
            <a:r>
              <a:rPr lang="en-US" sz="1400" dirty="0" err="1"/>
              <a:t>scoretype</a:t>
            </a:r>
            <a:r>
              <a:rPr lang="en-US" sz="1400" dirty="0"/>
              <a:t>="</a:t>
            </a:r>
            <a:r>
              <a:rPr lang="en-US" sz="1400" dirty="0" err="1"/>
              <a:t>atom_pair_constraint</a:t>
            </a:r>
            <a:r>
              <a:rPr lang="en-US" sz="1400" dirty="0"/>
              <a:t>" weight="0.5"/&gt;</a:t>
            </a:r>
          </a:p>
          <a:p>
            <a:r>
              <a:rPr lang="en-US" sz="1400" dirty="0"/>
              <a:t>        &lt;/</a:t>
            </a:r>
            <a:r>
              <a:rPr lang="en-US" sz="1400" dirty="0" err="1"/>
              <a:t>ScoreFunction</a:t>
            </a:r>
            <a:r>
              <a:rPr lang="en-US" sz="1400" dirty="0"/>
              <a:t>&gt;</a:t>
            </a:r>
          </a:p>
          <a:p>
            <a:r>
              <a:rPr lang="en-US" sz="1400" dirty="0"/>
              <a:t>        &lt;</a:t>
            </a:r>
            <a:r>
              <a:rPr lang="en-US" sz="1400" dirty="0" err="1"/>
              <a:t>ScoreFunction</a:t>
            </a:r>
            <a:r>
              <a:rPr lang="en-US" sz="1400" dirty="0"/>
              <a:t> name="</a:t>
            </a:r>
            <a:r>
              <a:rPr lang="en-US" sz="1400" dirty="0" err="1"/>
              <a:t>fullatom</a:t>
            </a:r>
            <a:r>
              <a:rPr lang="en-US" sz="1400" dirty="0"/>
              <a:t>" weights="</a:t>
            </a:r>
            <a:r>
              <a:rPr lang="en-US" sz="1400" b="1" dirty="0">
                <a:solidFill>
                  <a:srgbClr val="FF0000"/>
                </a:solidFill>
              </a:rPr>
              <a:t>stage3_rlx_membrane.wts</a:t>
            </a:r>
            <a:r>
              <a:rPr lang="en-US" sz="1400" dirty="0"/>
              <a:t>" symmetric="0"&gt;</a:t>
            </a:r>
          </a:p>
          <a:p>
            <a:r>
              <a:rPr lang="en-US" sz="1400" dirty="0"/>
              <a:t>            &lt;Reweight </a:t>
            </a:r>
            <a:r>
              <a:rPr lang="en-US" sz="1400" dirty="0" err="1"/>
              <a:t>scoretype</a:t>
            </a:r>
            <a:r>
              <a:rPr lang="en-US" sz="1400" dirty="0"/>
              <a:t>="</a:t>
            </a:r>
            <a:r>
              <a:rPr lang="en-US" sz="1400" dirty="0" err="1"/>
              <a:t>atom_pair_constraint</a:t>
            </a:r>
            <a:r>
              <a:rPr lang="en-US" sz="1400" dirty="0"/>
              <a:t>" weight="0.5"/&gt;</a:t>
            </a:r>
          </a:p>
          <a:p>
            <a:r>
              <a:rPr lang="en-US" sz="1400" dirty="0"/>
              <a:t>        &lt;/</a:t>
            </a:r>
            <a:r>
              <a:rPr lang="en-US" sz="1400" dirty="0" err="1"/>
              <a:t>ScoreFunction</a:t>
            </a:r>
            <a:r>
              <a:rPr lang="en-US" sz="1400" dirty="0"/>
              <a:t>&gt;</a:t>
            </a:r>
          </a:p>
          <a:p>
            <a:r>
              <a:rPr lang="en-US" sz="1400" dirty="0"/>
              <a:t>        &lt;</a:t>
            </a:r>
            <a:r>
              <a:rPr lang="en-US" sz="1400" dirty="0" err="1"/>
              <a:t>ScoreFunction</a:t>
            </a:r>
            <a:r>
              <a:rPr lang="en-US" sz="1400" dirty="0"/>
              <a:t> name="membrane" weights="</a:t>
            </a:r>
            <a:r>
              <a:rPr lang="en-US" sz="1400" b="1" dirty="0" err="1">
                <a:solidFill>
                  <a:srgbClr val="FF0000"/>
                </a:solidFill>
              </a:rPr>
              <a:t>membrane_highres_Menv_smooth</a:t>
            </a:r>
            <a:r>
              <a:rPr lang="en-US" sz="1400" dirty="0"/>
              <a:t>" symmetric="0"&gt;</a:t>
            </a:r>
          </a:p>
          <a:p>
            <a:r>
              <a:rPr lang="en-US" sz="1400" dirty="0"/>
              <a:t>        &lt;/</a:t>
            </a:r>
            <a:r>
              <a:rPr lang="en-US" sz="1400" dirty="0" err="1"/>
              <a:t>ScoreFunction</a:t>
            </a:r>
            <a:r>
              <a:rPr lang="en-US" sz="1400" dirty="0"/>
              <a:t>&gt;</a:t>
            </a:r>
          </a:p>
          <a:p>
            <a:r>
              <a:rPr lang="en-US" sz="1400" dirty="0" smtClean="0"/>
              <a:t>&lt;/</a:t>
            </a:r>
            <a:r>
              <a:rPr lang="en-US" sz="1400" dirty="0"/>
              <a:t>SCOREFXNS&gt;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191000" y="6096000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*Find all </a:t>
            </a:r>
            <a:r>
              <a:rPr lang="en-US" b="1" dirty="0" smtClean="0"/>
              <a:t>.</a:t>
            </a:r>
            <a:r>
              <a:rPr lang="en-US" b="1" dirty="0" err="1" smtClean="0"/>
              <a:t>wts</a:t>
            </a:r>
            <a:r>
              <a:rPr lang="en-US" b="1" dirty="0" smtClean="0"/>
              <a:t> </a:t>
            </a:r>
            <a:r>
              <a:rPr lang="en-US" dirty="0" smtClean="0"/>
              <a:t>files in</a:t>
            </a:r>
            <a:r>
              <a:rPr lang="en-US" i="1" dirty="0" smtClean="0"/>
              <a:t> /</a:t>
            </a:r>
            <a:r>
              <a:rPr lang="en-US" i="1" dirty="0" err="1" smtClean="0"/>
              <a:t>rosetta_cm</a:t>
            </a:r>
            <a:r>
              <a:rPr lang="en-US" i="1" dirty="0" smtClean="0"/>
              <a:t>/3_hybridize/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9044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en-US" dirty="0" smtClean="0"/>
              <a:t>Hybridize Mover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14600"/>
            <a:ext cx="9144000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 &lt;MOVERS&gt;</a:t>
            </a:r>
          </a:p>
          <a:p>
            <a:r>
              <a:rPr lang="en-US" sz="1600" dirty="0"/>
              <a:t>        &lt;Hybridize name="hybridize" stage1_scorefxn="stage1" stage2_scorefxn="stage2" </a:t>
            </a:r>
            <a:r>
              <a:rPr lang="en-US" sz="1600" dirty="0" err="1"/>
              <a:t>fa_scorefxn</a:t>
            </a:r>
            <a:r>
              <a:rPr lang="en-US" sz="1600" dirty="0"/>
              <a:t>="</a:t>
            </a:r>
            <a:r>
              <a:rPr lang="en-US" sz="1600" dirty="0" err="1"/>
              <a:t>fullatom</a:t>
            </a:r>
            <a:r>
              <a:rPr lang="en-US" sz="1600" dirty="0"/>
              <a:t>" batch="1" stage1_increase_cycles="1.0" stage2_increase_cycles="1.0" </a:t>
            </a:r>
            <a:r>
              <a:rPr lang="en-US" sz="1600" dirty="0" err="1"/>
              <a:t>linmin_only</a:t>
            </a:r>
            <a:r>
              <a:rPr lang="en-US" sz="1600" dirty="0"/>
              <a:t>="1" </a:t>
            </a:r>
            <a:r>
              <a:rPr lang="en-US" sz="1600" dirty="0" err="1"/>
              <a:t>disulf_file</a:t>
            </a:r>
            <a:r>
              <a:rPr lang="en-US" sz="1600" dirty="0"/>
              <a:t>="</a:t>
            </a:r>
            <a:r>
              <a:rPr lang="en-US" sz="1600" b="1" dirty="0">
                <a:solidFill>
                  <a:srgbClr val="0070C0"/>
                </a:solidFill>
              </a:rPr>
              <a:t>1u19.disulfide</a:t>
            </a:r>
            <a:r>
              <a:rPr lang="en-US" sz="1600" dirty="0"/>
              <a:t>"&gt;</a:t>
            </a:r>
          </a:p>
          <a:p>
            <a:r>
              <a:rPr lang="en-US" sz="1600" dirty="0"/>
              <a:t>            &lt;Template </a:t>
            </a:r>
            <a:r>
              <a:rPr lang="en-US" sz="1600" dirty="0" err="1"/>
              <a:t>pdb</a:t>
            </a:r>
            <a:r>
              <a:rPr lang="en-US" sz="1600" dirty="0"/>
              <a:t>="</a:t>
            </a:r>
            <a:r>
              <a:rPr lang="en-US" sz="1600" b="1" dirty="0">
                <a:solidFill>
                  <a:srgbClr val="FF0000"/>
                </a:solidFill>
              </a:rPr>
              <a:t>1u19_on_2rh1.pdb</a:t>
            </a:r>
            <a:r>
              <a:rPr lang="en-US" sz="1600" dirty="0"/>
              <a:t>" </a:t>
            </a:r>
            <a:r>
              <a:rPr lang="en-US" sz="1600" dirty="0" err="1"/>
              <a:t>cst_file</a:t>
            </a:r>
            <a:r>
              <a:rPr lang="en-US" sz="1600" dirty="0"/>
              <a:t>="AUTO" weight="</a:t>
            </a:r>
            <a:r>
              <a:rPr lang="en-US" sz="1600" dirty="0" smtClean="0"/>
              <a:t>1.0" </a:t>
            </a:r>
            <a:r>
              <a:rPr lang="en-US" sz="1600" dirty="0"/>
              <a:t>/&gt;</a:t>
            </a:r>
          </a:p>
          <a:p>
            <a:r>
              <a:rPr lang="en-US" sz="1600" dirty="0"/>
              <a:t>            &lt;Template </a:t>
            </a:r>
            <a:r>
              <a:rPr lang="en-US" sz="1600" dirty="0" err="1"/>
              <a:t>pdb</a:t>
            </a:r>
            <a:r>
              <a:rPr lang="en-US" sz="1600" dirty="0"/>
              <a:t>="</a:t>
            </a:r>
            <a:r>
              <a:rPr lang="en-US" sz="1600" b="1" dirty="0">
                <a:solidFill>
                  <a:srgbClr val="FF0000"/>
                </a:solidFill>
              </a:rPr>
              <a:t>1u19_on_3eml.pdb</a:t>
            </a:r>
            <a:r>
              <a:rPr lang="en-US" sz="1600" dirty="0"/>
              <a:t>" </a:t>
            </a:r>
            <a:r>
              <a:rPr lang="en-US" sz="1600" dirty="0" err="1"/>
              <a:t>cst_file</a:t>
            </a:r>
            <a:r>
              <a:rPr lang="en-US" sz="1600" dirty="0"/>
              <a:t>="AUTO" weight="</a:t>
            </a:r>
            <a:r>
              <a:rPr lang="en-US" sz="1600" dirty="0" smtClean="0"/>
              <a:t>1.0" </a:t>
            </a:r>
            <a:r>
              <a:rPr lang="en-US" sz="1600" dirty="0"/>
              <a:t>/&gt;</a:t>
            </a:r>
          </a:p>
          <a:p>
            <a:r>
              <a:rPr lang="en-US" sz="1600" dirty="0"/>
              <a:t>            &lt;Template </a:t>
            </a:r>
            <a:r>
              <a:rPr lang="en-US" sz="1600" dirty="0" err="1"/>
              <a:t>pdb</a:t>
            </a:r>
            <a:r>
              <a:rPr lang="en-US" sz="1600" dirty="0"/>
              <a:t>="</a:t>
            </a:r>
            <a:r>
              <a:rPr lang="en-US" sz="1600" b="1" dirty="0">
                <a:solidFill>
                  <a:srgbClr val="FF0000"/>
                </a:solidFill>
              </a:rPr>
              <a:t>1u19_on_3odu.pdb</a:t>
            </a:r>
            <a:r>
              <a:rPr lang="en-US" sz="1600" dirty="0"/>
              <a:t>" </a:t>
            </a:r>
            <a:r>
              <a:rPr lang="en-US" sz="1600" dirty="0" err="1"/>
              <a:t>cst_file</a:t>
            </a:r>
            <a:r>
              <a:rPr lang="en-US" sz="1600" dirty="0"/>
              <a:t>="AUTO" weight="</a:t>
            </a:r>
            <a:r>
              <a:rPr lang="en-US" sz="1600" dirty="0" smtClean="0"/>
              <a:t>1.0" </a:t>
            </a:r>
            <a:r>
              <a:rPr lang="en-US" sz="1600" dirty="0"/>
              <a:t>/&gt;</a:t>
            </a:r>
          </a:p>
          <a:p>
            <a:r>
              <a:rPr lang="en-US" sz="1600" dirty="0"/>
              <a:t>        &lt;/Hybridize&gt;</a:t>
            </a:r>
          </a:p>
          <a:p>
            <a:r>
              <a:rPr lang="en-US" sz="1600" dirty="0"/>
              <a:t>	&lt;</a:t>
            </a:r>
            <a:r>
              <a:rPr lang="en-US" sz="1600" dirty="0" err="1"/>
              <a:t>ClearConstraintsMover</a:t>
            </a:r>
            <a:r>
              <a:rPr lang="en-US" sz="1600" dirty="0"/>
              <a:t> name="</a:t>
            </a:r>
            <a:r>
              <a:rPr lang="en-US" sz="1600" dirty="0" err="1"/>
              <a:t>clearconstraints</a:t>
            </a:r>
            <a:r>
              <a:rPr lang="en-US" sz="1600" dirty="0"/>
              <a:t>"/&gt;</a:t>
            </a:r>
          </a:p>
          <a:p>
            <a:r>
              <a:rPr lang="en-US" sz="1600" dirty="0" smtClean="0"/>
              <a:t>&lt;/</a:t>
            </a:r>
            <a:r>
              <a:rPr lang="en-US" sz="1600" dirty="0"/>
              <a:t>MOVERS&gt;</a:t>
            </a:r>
            <a:endParaRPr lang="en-US" sz="16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86137" y="1625891"/>
            <a:ext cx="8305800" cy="507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 smtClean="0"/>
              <a:t>/</a:t>
            </a:r>
            <a:r>
              <a:rPr lang="en-US" sz="2400" i="1" dirty="0" err="1" smtClean="0"/>
              <a:t>rosetta_cm</a:t>
            </a:r>
            <a:r>
              <a:rPr lang="en-US" sz="2400" i="1" dirty="0" smtClean="0"/>
              <a:t>/3_hybridize/rosetta_cm.xml</a:t>
            </a:r>
          </a:p>
        </p:txBody>
      </p:sp>
    </p:spTree>
    <p:extLst>
      <p:ext uri="{BB962C8B-B14F-4D97-AF65-F5344CB8AC3E}">
        <p14:creationId xmlns:p14="http://schemas.microsoft.com/office/powerpoint/2010/main" val="75141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2400" y="1647792"/>
            <a:ext cx="8812621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# i/o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</a:t>
            </a:r>
            <a:r>
              <a:rPr lang="en-US" sz="1400" dirty="0" err="1" smtClean="0"/>
              <a:t>in:file:fasta</a:t>
            </a:r>
            <a:r>
              <a:rPr lang="en-US" sz="1400" dirty="0" smtClean="0"/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1u19.fasta                   </a:t>
            </a:r>
            <a:r>
              <a:rPr lang="en-US" sz="1400" dirty="0"/>
              <a:t>		</a:t>
            </a:r>
            <a:r>
              <a:rPr lang="en-US" sz="1400" b="1" dirty="0"/>
              <a:t>#### your target sequence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parser:protocol</a:t>
            </a:r>
            <a:r>
              <a:rPr lang="en-US" sz="1400" dirty="0"/>
              <a:t> </a:t>
            </a:r>
            <a:r>
              <a:rPr lang="en-US" sz="1400" dirty="0" err="1"/>
              <a:t>input_files</a:t>
            </a:r>
            <a:r>
              <a:rPr lang="en-US" sz="1400" dirty="0"/>
              <a:t>/</a:t>
            </a:r>
            <a:r>
              <a:rPr lang="en-US" sz="1400" dirty="0" err="1"/>
              <a:t>rosetta_cm.xml</a:t>
            </a:r>
            <a:r>
              <a:rPr lang="en-US" sz="1400" dirty="0"/>
              <a:t>             </a:t>
            </a:r>
          </a:p>
          <a:p>
            <a:r>
              <a:rPr lang="en-US" sz="1400" dirty="0" smtClean="0"/>
              <a:t>-</a:t>
            </a:r>
            <a:r>
              <a:rPr lang="en-US" sz="1400" dirty="0" err="1" smtClean="0"/>
              <a:t>out:pdb</a:t>
            </a:r>
            <a:r>
              <a:rPr lang="en-US" sz="1400" dirty="0" smtClean="0"/>
              <a:t>                            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#Initialize membrane 				#### only if modeling a membrane protein</a:t>
            </a:r>
          </a:p>
          <a:p>
            <a:r>
              <a:rPr lang="en-US" sz="1400" dirty="0"/>
              <a:t>-</a:t>
            </a:r>
            <a:r>
              <a:rPr lang="en-US" sz="1400" dirty="0" err="1"/>
              <a:t>in:file:spanfile</a:t>
            </a:r>
            <a:r>
              <a:rPr lang="en-US" sz="1400" dirty="0"/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1u19.span                 </a:t>
            </a:r>
            <a:endParaRPr lang="en-US" sz="1400" b="1" dirty="0">
              <a:solidFill>
                <a:srgbClr val="FF0000"/>
              </a:solidFill>
            </a:endParaRPr>
          </a:p>
          <a:p>
            <a:r>
              <a:rPr lang="en-US" sz="1400" dirty="0"/>
              <a:t>-</a:t>
            </a:r>
            <a:r>
              <a:rPr lang="en-US" sz="1400" dirty="0" err="1"/>
              <a:t>membrane:no_interpolate_Mpair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membrane:Menv_penalties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rg_reweight</a:t>
            </a:r>
            <a:r>
              <a:rPr lang="en-US" sz="1400" dirty="0"/>
              <a:t> .1</a:t>
            </a:r>
          </a:p>
          <a:p>
            <a:r>
              <a:rPr lang="en-US" sz="1400" dirty="0"/>
              <a:t>-</a:t>
            </a:r>
            <a:r>
              <a:rPr lang="en-US" sz="1400" dirty="0" err="1"/>
              <a:t>restore_talaris_behavior</a:t>
            </a:r>
            <a:endParaRPr lang="en-US" sz="1400" dirty="0"/>
          </a:p>
          <a:p>
            <a:endParaRPr lang="en-US" sz="1400" dirty="0"/>
          </a:p>
          <a:p>
            <a:r>
              <a:rPr lang="en-US" sz="1400" b="1" dirty="0"/>
              <a:t># relax options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-</a:t>
            </a:r>
            <a:r>
              <a:rPr lang="en-US" sz="1400" dirty="0" err="1"/>
              <a:t>relax:minimize_bond_angles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relax:minimize_bond_lengths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relax:jump_move</a:t>
            </a:r>
            <a:r>
              <a:rPr lang="en-US" sz="1400" dirty="0"/>
              <a:t> true</a:t>
            </a:r>
          </a:p>
          <a:p>
            <a:r>
              <a:rPr lang="en-US" sz="1400" dirty="0"/>
              <a:t>-</a:t>
            </a:r>
            <a:r>
              <a:rPr lang="en-US" sz="1400" dirty="0" err="1"/>
              <a:t>default_max_cycles</a:t>
            </a:r>
            <a:r>
              <a:rPr lang="en-US" sz="1400" dirty="0"/>
              <a:t> 200</a:t>
            </a:r>
          </a:p>
          <a:p>
            <a:r>
              <a:rPr lang="en-US" sz="1400" dirty="0"/>
              <a:t>-</a:t>
            </a:r>
            <a:r>
              <a:rPr lang="en-US" sz="1400" dirty="0" err="1"/>
              <a:t>relax:min_type</a:t>
            </a:r>
            <a:r>
              <a:rPr lang="en-US" sz="1400" dirty="0"/>
              <a:t> </a:t>
            </a:r>
            <a:r>
              <a:rPr lang="en-US" sz="1400" dirty="0" err="1"/>
              <a:t>lbfgs_armijo_nonmonotone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score:weights</a:t>
            </a:r>
            <a:r>
              <a:rPr lang="en-US" sz="1400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membrane_highres_Menv_smooth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	</a:t>
            </a:r>
            <a:r>
              <a:rPr lang="en-US" sz="1400" b="1" dirty="0"/>
              <a:t>#### use ref2015_cart if soluble protein</a:t>
            </a:r>
            <a:endParaRPr lang="en-US" sz="1400" dirty="0"/>
          </a:p>
          <a:p>
            <a:r>
              <a:rPr lang="en-US" sz="1400" dirty="0"/>
              <a:t>-</a:t>
            </a:r>
            <a:r>
              <a:rPr lang="en-US" sz="1400" dirty="0" err="1"/>
              <a:t>use_bicubic_interpolation</a:t>
            </a:r>
            <a:endParaRPr lang="en-US" sz="1400" dirty="0"/>
          </a:p>
          <a:p>
            <a:r>
              <a:rPr lang="en-US" sz="1400" dirty="0"/>
              <a:t>-hybridize:stage1_probability 1.0</a:t>
            </a:r>
          </a:p>
          <a:p>
            <a:r>
              <a:rPr lang="en-US" sz="1400" dirty="0"/>
              <a:t>-</a:t>
            </a:r>
            <a:r>
              <a:rPr lang="en-US" sz="1400" dirty="0" err="1"/>
              <a:t>sog_upper_bound</a:t>
            </a:r>
            <a:r>
              <a:rPr lang="en-US" sz="1400" dirty="0"/>
              <a:t> 15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90600"/>
          </a:xfrm>
        </p:spPr>
        <p:txBody>
          <a:bodyPr/>
          <a:lstStyle/>
          <a:p>
            <a:r>
              <a:rPr lang="en-US" dirty="0" err="1" smtClean="0"/>
              <a:t>RosettaCM</a:t>
            </a:r>
            <a:r>
              <a:rPr lang="en-US" dirty="0" smtClean="0"/>
              <a:t> Options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86137" y="1143000"/>
            <a:ext cx="8305800" cy="507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 smtClean="0"/>
              <a:t>/</a:t>
            </a:r>
            <a:r>
              <a:rPr lang="en-US" sz="2400" i="1" dirty="0" err="1" smtClean="0"/>
              <a:t>rosetta_cm</a:t>
            </a:r>
            <a:r>
              <a:rPr lang="en-US" sz="2400" i="1" dirty="0" smtClean="0"/>
              <a:t>/3_hybridize/</a:t>
            </a:r>
            <a:r>
              <a:rPr lang="en-US" sz="2400" i="1" dirty="0" err="1" smtClean="0"/>
              <a:t>rosetta_cm.options</a:t>
            </a:r>
            <a:endParaRPr lang="en-US" sz="2400" i="1" dirty="0" smtClean="0"/>
          </a:p>
        </p:txBody>
      </p:sp>
      <p:cxnSp>
        <p:nvCxnSpPr>
          <p:cNvPr id="4" name="Straight Connector 3"/>
          <p:cNvCxnSpPr/>
          <p:nvPr/>
        </p:nvCxnSpPr>
        <p:spPr>
          <a:xfrm>
            <a:off x="152400" y="2590800"/>
            <a:ext cx="881262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5637" y="4191000"/>
            <a:ext cx="881262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02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90600"/>
          </a:xfrm>
        </p:spPr>
        <p:txBody>
          <a:bodyPr/>
          <a:lstStyle/>
          <a:p>
            <a:r>
              <a:rPr lang="en-US" dirty="0" smtClean="0"/>
              <a:t>Comparative Modeling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343400" cy="4419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1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Align target sequence with template sequences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2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Partial-thread the target sequence template structures</a:t>
            </a:r>
          </a:p>
          <a:p>
            <a:r>
              <a:rPr lang="en-US" sz="2400" b="1" dirty="0">
                <a:solidFill>
                  <a:schemeClr val="bg1">
                    <a:lumMod val="50000"/>
                  </a:schemeClr>
                </a:solidFill>
              </a:rPr>
              <a:t>Step 3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: Combine pieces from different templates using </a:t>
            </a: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RosettaCM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Hybridize</a:t>
            </a:r>
          </a:p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Step 4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. Model selection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50" r="47914"/>
          <a:stretch/>
        </p:blipFill>
        <p:spPr bwMode="auto">
          <a:xfrm>
            <a:off x="5029200" y="1752600"/>
            <a:ext cx="3483429" cy="445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19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90600"/>
          </a:xfrm>
        </p:spPr>
        <p:txBody>
          <a:bodyPr/>
          <a:lstStyle/>
          <a:p>
            <a:r>
              <a:rPr lang="en-US" dirty="0" smtClean="0"/>
              <a:t>Disulfide constraints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7498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Find this file at</a:t>
            </a:r>
            <a:r>
              <a:rPr lang="en-US" sz="2000" i="1" dirty="0"/>
              <a:t> </a:t>
            </a:r>
            <a:r>
              <a:rPr lang="en-US" sz="2000" i="1" dirty="0" smtClean="0"/>
              <a:t>/</a:t>
            </a:r>
            <a:r>
              <a:rPr lang="en-US" sz="2000" i="1" dirty="0" err="1" smtClean="0"/>
              <a:t>rosetta_cm</a:t>
            </a:r>
            <a:r>
              <a:rPr lang="en-US" sz="2000" i="1" dirty="0" smtClean="0"/>
              <a:t>/4_relax/1u19.disulfide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752600"/>
            <a:ext cx="6395302" cy="452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2286000"/>
            <a:ext cx="1595309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/>
              <a:t>77 154</a:t>
            </a:r>
          </a:p>
        </p:txBody>
      </p:sp>
    </p:spTree>
    <p:extLst>
      <p:ext uri="{BB962C8B-B14F-4D97-AF65-F5344CB8AC3E}">
        <p14:creationId xmlns:p14="http://schemas.microsoft.com/office/powerpoint/2010/main" val="16133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Tutorial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Comparative modeling of Rhodopsin with three class A GPCR’s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800" dirty="0" smtClean="0"/>
              <a:t>Four </a:t>
            </a:r>
            <a:r>
              <a:rPr lang="en-US" sz="2800" dirty="0" smtClean="0"/>
              <a:t>stages: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800" dirty="0" smtClean="0"/>
              <a:t>Setup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800" dirty="0" smtClean="0"/>
              <a:t>Threading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800" dirty="0" err="1" smtClean="0"/>
              <a:t>RosettaCM</a:t>
            </a:r>
            <a:r>
              <a:rPr lang="en-US" sz="2800" dirty="0" smtClean="0"/>
              <a:t> hybridize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800" dirty="0" smtClean="0"/>
              <a:t>Final </a:t>
            </a:r>
            <a:r>
              <a:rPr lang="en-US" sz="2800" dirty="0" smtClean="0"/>
              <a:t>model selection</a:t>
            </a:r>
          </a:p>
        </p:txBody>
      </p:sp>
    </p:spTree>
    <p:extLst>
      <p:ext uri="{BB962C8B-B14F-4D97-AF65-F5344CB8AC3E}">
        <p14:creationId xmlns:p14="http://schemas.microsoft.com/office/powerpoint/2010/main" val="77331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8229600" cy="9906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15400" cy="5562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accent4"/>
                </a:solidFill>
              </a:rPr>
              <a:t>Rosetta User Guide &amp; Documentation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FF0000"/>
                </a:solidFill>
                <a:hlinkClick r:id="rId2"/>
              </a:rPr>
              <a:t>https</a:t>
            </a:r>
            <a:r>
              <a:rPr lang="en-US" sz="1800" dirty="0">
                <a:solidFill>
                  <a:srgbClr val="FF0000"/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rgbClr val="FF0000"/>
                </a:solidFill>
                <a:hlinkClick r:id="rId2"/>
              </a:rPr>
              <a:t>www.rosettacommons.org/docs/latest/Home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endParaRPr lang="en-US" sz="1800" dirty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chemeClr val="accent4"/>
                </a:solidFill>
              </a:rPr>
              <a:t>Membrane Proteins Documentation 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FF0000"/>
                </a:solidFill>
                <a:hlinkClick r:id="rId3"/>
              </a:rPr>
              <a:t>https</a:t>
            </a:r>
            <a:r>
              <a:rPr lang="en-US" sz="1800" dirty="0">
                <a:solidFill>
                  <a:srgbClr val="FF0000"/>
                </a:solidFill>
                <a:hlinkClick r:id="rId3"/>
              </a:rPr>
              <a:t>://</a:t>
            </a:r>
            <a:r>
              <a:rPr lang="en-US" sz="1800" dirty="0" smtClean="0">
                <a:solidFill>
                  <a:srgbClr val="FF0000"/>
                </a:solidFill>
                <a:hlinkClick r:id="rId3"/>
              </a:rPr>
              <a:t>www.rosettacommons.org/docs/latest/application_documentation/Application%20Documentation#Membrane-Proteins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endParaRPr lang="en-US" sz="1800" dirty="0" smtClean="0">
              <a:solidFill>
                <a:schemeClr val="accent4"/>
              </a:solidFill>
            </a:endParaRPr>
          </a:p>
          <a:p>
            <a:r>
              <a:rPr lang="en-US" sz="2800" b="1" dirty="0" err="1" smtClean="0">
                <a:solidFill>
                  <a:schemeClr val="accent4"/>
                </a:solidFill>
              </a:rPr>
              <a:t>RosettaCM</a:t>
            </a:r>
            <a:r>
              <a:rPr lang="en-US" sz="2800" b="1" dirty="0">
                <a:solidFill>
                  <a:schemeClr val="accent4"/>
                </a:solidFill>
              </a:rPr>
              <a:t>:</a:t>
            </a:r>
            <a:r>
              <a:rPr lang="en-US" sz="2800" b="1" dirty="0" smtClean="0">
                <a:solidFill>
                  <a:schemeClr val="accent4"/>
                </a:solidFill>
              </a:rPr>
              <a:t> Multi-template</a:t>
            </a:r>
          </a:p>
          <a:p>
            <a:pPr marL="0" indent="0">
              <a:buNone/>
            </a:pPr>
            <a:r>
              <a:rPr lang="en-US" sz="1800" dirty="0" err="1" smtClean="0"/>
              <a:t>Yifan</a:t>
            </a:r>
            <a:r>
              <a:rPr lang="en-US" sz="1800" dirty="0" smtClean="0"/>
              <a:t> </a:t>
            </a:r>
            <a:r>
              <a:rPr lang="en-US" sz="1800" dirty="0"/>
              <a:t>Song, </a:t>
            </a:r>
            <a:r>
              <a:rPr lang="en-US" sz="1800" dirty="0" smtClean="0"/>
              <a:t>et al. (2013). </a:t>
            </a:r>
            <a:r>
              <a:rPr lang="en-US" sz="1800" dirty="0"/>
              <a:t>High-Resolution Comparative Modeling with </a:t>
            </a:r>
            <a:r>
              <a:rPr lang="en-US" sz="1800" dirty="0" err="1" smtClean="0"/>
              <a:t>RosettaCM</a:t>
            </a:r>
            <a:r>
              <a:rPr lang="en-US" sz="1800" dirty="0" smtClean="0"/>
              <a:t>. Structure, </a:t>
            </a:r>
            <a:r>
              <a:rPr lang="en-US" sz="1800" i="1" dirty="0" smtClean="0"/>
              <a:t>21</a:t>
            </a:r>
            <a:r>
              <a:rPr lang="en-US" sz="1800" dirty="0" smtClean="0"/>
              <a:t>(10), 1735-1742</a:t>
            </a:r>
            <a:r>
              <a:rPr lang="en-US" sz="1800" dirty="0"/>
              <a:t>. </a:t>
            </a:r>
          </a:p>
          <a:p>
            <a:pPr marL="0" indent="0">
              <a:buNone/>
            </a:pP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4800600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rgbClr val="492CF4"/>
                </a:solidFill>
              </a:rPr>
              <a:t>https://</a:t>
            </a:r>
            <a:r>
              <a:rPr lang="en-US" dirty="0">
                <a:hlinkClick r:id="rId4"/>
              </a:rPr>
              <a:t>www.rosettacommons.org/demos/latest/tutorials/rosetta_cm/rosetta_cm_tutorial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79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38922"/>
            <a:ext cx="7086600" cy="33000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00844"/>
            <a:ext cx="7086600" cy="33163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43800" y="838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Initial alignment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20000" y="4267199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Adjusted alignment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83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Identifying Template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1841" y="1295400"/>
            <a:ext cx="4784959" cy="5562600"/>
          </a:xfrm>
        </p:spPr>
        <p:txBody>
          <a:bodyPr>
            <a:normAutofit/>
          </a:bodyPr>
          <a:lstStyle/>
          <a:p>
            <a:r>
              <a:rPr lang="en-US" sz="2400" b="1" u="sng" dirty="0" smtClean="0"/>
              <a:t>Sequence </a:t>
            </a:r>
            <a:r>
              <a:rPr lang="en-US" sz="2400" b="1" u="sng" dirty="0"/>
              <a:t>Similarity</a:t>
            </a:r>
            <a:r>
              <a:rPr lang="en-US" sz="2400" b="1" dirty="0"/>
              <a:t>: </a:t>
            </a:r>
            <a:r>
              <a:rPr lang="en-US" sz="2400" dirty="0"/>
              <a:t>compare proteins based on amino acid properties alone (BLAST, PSI-BLAST</a:t>
            </a:r>
            <a:r>
              <a:rPr lang="en-US" sz="2400" dirty="0" smtClean="0"/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 lvl="1"/>
            <a:r>
              <a:rPr lang="en-US" b="1" dirty="0"/>
              <a:t>Suitable Templates: </a:t>
            </a:r>
            <a:r>
              <a:rPr lang="en-US" dirty="0"/>
              <a:t>ideally have &gt;30% sequence identity to target</a:t>
            </a:r>
          </a:p>
          <a:p>
            <a:endParaRPr lang="en-US" sz="2400" dirty="0"/>
          </a:p>
          <a:p>
            <a:r>
              <a:rPr lang="en-US" sz="2400" b="1" u="sng" dirty="0"/>
              <a:t>Fold Recognition</a:t>
            </a:r>
            <a:r>
              <a:rPr lang="en-US" sz="2400" b="1" dirty="0"/>
              <a:t>: </a:t>
            </a:r>
            <a:r>
              <a:rPr lang="en-US" sz="2400" dirty="0"/>
              <a:t>using predicted secondary structure information to detect proteins with similar 3D characteristics </a:t>
            </a:r>
            <a:r>
              <a:rPr lang="en-US" sz="2400" b="1" dirty="0"/>
              <a:t>(DALI, PHYRE</a:t>
            </a:r>
            <a:r>
              <a:rPr lang="en-US" sz="2400" b="1" dirty="0" smtClean="0"/>
              <a:t>)</a:t>
            </a:r>
          </a:p>
          <a:p>
            <a:pPr lvl="1"/>
            <a:endParaRPr lang="en-US" sz="1600" b="1" dirty="0"/>
          </a:p>
          <a:p>
            <a:endParaRPr lang="en-US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3673241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59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229600" cy="990600"/>
          </a:xfrm>
        </p:spPr>
        <p:txBody>
          <a:bodyPr/>
          <a:lstStyle/>
          <a:p>
            <a:r>
              <a:rPr lang="en-US" dirty="0" smtClean="0"/>
              <a:t>Practice Target: bovine Rhodopsin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09675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PDB ID: 1U19</a:t>
            </a:r>
          </a:p>
          <a:p>
            <a:r>
              <a:rPr lang="en-US" dirty="0" smtClean="0"/>
              <a:t>Class A G-protein coupled receptor</a:t>
            </a:r>
          </a:p>
          <a:p>
            <a:r>
              <a:rPr lang="en-US" dirty="0" smtClean="0"/>
              <a:t>No high identity or homologous templates</a:t>
            </a:r>
          </a:p>
          <a:p>
            <a:endParaRPr lang="en-US" dirty="0"/>
          </a:p>
          <a:p>
            <a:r>
              <a:rPr lang="en-US" dirty="0" smtClean="0"/>
              <a:t>7 transmembrane helices</a:t>
            </a:r>
          </a:p>
          <a:p>
            <a:r>
              <a:rPr lang="en-US" dirty="0" smtClean="0"/>
              <a:t>3 extracellular loops, 3 intracellular loops</a:t>
            </a:r>
          </a:p>
          <a:p>
            <a:r>
              <a:rPr lang="en-US" dirty="0" smtClean="0"/>
              <a:t>Highly conserved GPCR residues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4" t="8889" r="27777" b="10000"/>
          <a:stretch/>
        </p:blipFill>
        <p:spPr>
          <a:xfrm>
            <a:off x="6248400" y="1371600"/>
            <a:ext cx="278286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9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68671"/>
              </p:ext>
            </p:extLst>
          </p:nvPr>
        </p:nvGraphicFramePr>
        <p:xfrm>
          <a:off x="152400" y="838200"/>
          <a:ext cx="6553200" cy="585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3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3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template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PDB</a:t>
                      </a:r>
                      <a:r>
                        <a:rPr lang="en-US" baseline="0" dirty="0" smtClean="0"/>
                        <a:t> 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Seq</a:t>
                      </a:r>
                      <a:r>
                        <a:rPr lang="en-US" dirty="0" smtClean="0"/>
                        <a:t> ID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l-GR" dirty="0" smtClean="0"/>
                        <a:t>β</a:t>
                      </a:r>
                      <a:r>
                        <a:rPr lang="en-US" dirty="0" smtClean="0"/>
                        <a:t>2 adrenergic</a:t>
                      </a:r>
                      <a:r>
                        <a:rPr lang="en-US" baseline="0" dirty="0" smtClean="0"/>
                        <a:t>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2RH1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β</a:t>
                      </a:r>
                      <a:r>
                        <a:rPr lang="en-US" dirty="0" smtClean="0"/>
                        <a:t>1 adrenergic</a:t>
                      </a:r>
                      <a:r>
                        <a:rPr lang="en-US" baseline="0" dirty="0" smtClean="0"/>
                        <a:t> receptor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2VT4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A2A adenosine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3EML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CXCR4</a:t>
                      </a:r>
                      <a:r>
                        <a:rPr lang="en-US" baseline="0" dirty="0" smtClean="0"/>
                        <a:t> chemokine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3ODU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Dopamine D3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3PBL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Histamine H1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3RZE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M2 muscarinic</a:t>
                      </a:r>
                      <a:r>
                        <a:rPr lang="en-US" baseline="0" dirty="0" smtClean="0"/>
                        <a:t> acetylcholine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3UON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Sphingosine</a:t>
                      </a:r>
                      <a:r>
                        <a:rPr lang="en-US" baseline="0" dirty="0" smtClean="0"/>
                        <a:t> 1-phosphate receptor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3V2W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M3 muscarinic acetylcholine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4DAJ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l-GR" dirty="0" smtClean="0"/>
                        <a:t>κ</a:t>
                      </a:r>
                      <a:r>
                        <a:rPr lang="en-US" dirty="0" smtClean="0"/>
                        <a:t>-opioid</a:t>
                      </a:r>
                      <a:r>
                        <a:rPr lang="en-US" baseline="0" dirty="0" smtClean="0"/>
                        <a:t>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4DJH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μ-opioid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4DKL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N/OFQ opioid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4EA3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l-GR" dirty="0" smtClean="0"/>
                        <a:t>δ</a:t>
                      </a:r>
                      <a:r>
                        <a:rPr lang="en-US" dirty="0" smtClean="0"/>
                        <a:t>-opioid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4EJ4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5-HT1B</a:t>
                      </a:r>
                      <a:r>
                        <a:rPr lang="en-US" baseline="0" dirty="0" smtClean="0"/>
                        <a:t>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4IAR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dirty="0" smtClean="0"/>
                        <a:t>5-HT2B receptor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4IB4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8584" y="268069"/>
            <a:ext cx="4870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Low Identity </a:t>
            </a:r>
            <a:r>
              <a:rPr lang="en-US" sz="3600" dirty="0">
                <a:solidFill>
                  <a:schemeClr val="tx2"/>
                </a:solidFill>
              </a:rPr>
              <a:t>T</a:t>
            </a:r>
            <a:r>
              <a:rPr lang="en-US" sz="3600" dirty="0" smtClean="0">
                <a:solidFill>
                  <a:schemeClr val="tx2"/>
                </a:solidFill>
              </a:rPr>
              <a:t>emplates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1" y="1003042"/>
            <a:ext cx="1828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Class A GPCR’s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Highly conserved GPCR residues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Similar fold profiles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Low sequence identity (especially loops)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347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Multi-Template Comparative Modeling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4343400" cy="44196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Step 1</a:t>
            </a:r>
            <a:r>
              <a:rPr lang="en-US" sz="2400" dirty="0" smtClean="0"/>
              <a:t>: Align target sequence with template sequences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2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Partial-thread the target sequence onto template structures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3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Combine pieces from different templates using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</a:rPr>
              <a:t>RosettaCM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 Hybridize</a:t>
            </a:r>
          </a:p>
          <a:p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Step 4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: Full-atom refinement and relax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29" t="14022" b="64775"/>
          <a:stretch/>
        </p:blipFill>
        <p:spPr>
          <a:xfrm>
            <a:off x="4267200" y="1783223"/>
            <a:ext cx="4648200" cy="64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990600"/>
          </a:xfrm>
        </p:spPr>
        <p:txBody>
          <a:bodyPr/>
          <a:lstStyle/>
          <a:p>
            <a:r>
              <a:rPr lang="en-US" dirty="0" smtClean="0"/>
              <a:t>Target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Bovine rhodopsin (PDB: 1u19)</a:t>
            </a:r>
          </a:p>
          <a:p>
            <a:pPr marL="0" indent="0">
              <a:buNone/>
            </a:pPr>
            <a:endParaRPr lang="en-US" sz="1100" i="1" dirty="0" smtClean="0"/>
          </a:p>
          <a:p>
            <a:pPr marL="0" indent="0">
              <a:buNone/>
            </a:pPr>
            <a:r>
              <a:rPr lang="en-US" sz="2400" dirty="0" smtClean="0"/>
              <a:t>Find </a:t>
            </a:r>
            <a:r>
              <a:rPr lang="en-US" sz="2400" dirty="0"/>
              <a:t>this file at </a:t>
            </a:r>
            <a:r>
              <a:rPr lang="en-US" sz="2400" i="1" dirty="0" smtClean="0"/>
              <a:t>/</a:t>
            </a:r>
            <a:r>
              <a:rPr lang="en-US" sz="2400" i="1" dirty="0" err="1" smtClean="0"/>
              <a:t>rosetta_cm</a:t>
            </a:r>
            <a:r>
              <a:rPr lang="en-US" sz="2400" i="1" dirty="0" smtClean="0"/>
              <a:t>/1_setup/1u19.fasta</a:t>
            </a:r>
          </a:p>
          <a:p>
            <a:pPr marL="0" indent="0">
              <a:buNone/>
            </a:pPr>
            <a:endParaRPr lang="en-US" sz="700" dirty="0" smtClean="0"/>
          </a:p>
          <a:p>
            <a:pPr marL="0" indent="0" algn="just">
              <a:buNone/>
            </a:pPr>
            <a:r>
              <a:rPr lang="en-US" sz="2000" dirty="0" smtClean="0"/>
              <a:t>&gt;1u19</a:t>
            </a:r>
            <a:endParaRPr lang="en-US" sz="2000" dirty="0"/>
          </a:p>
          <a:p>
            <a:pPr marL="0" indent="0" algn="just">
              <a:buNone/>
            </a:pPr>
            <a:r>
              <a:rPr lang="en-US" sz="2000" dirty="0" smtClean="0"/>
              <a:t>PWQFSMLAAYMFLLIMLGFPINFLTLYVTVQHKKLRTPLNYILLNLAVADLFMVFGGFTTTLYTSLHGYFVFGPTGCNLEGFFATLGGEIALWSLVVLAIERYVVVCKPMSNFRFGENHAIMGVAFTWVMALACAAPPLVGWSRYIPEGMQCSCGIDYYTPHEETNNESFVIYMFVVHFIIPLIVIFFCYGQLVFTVKEAAAQQQESATTQKAEKEVTRMVIIMVIAFLICWLPYAGVAFYIFTHQGSDFGPIFMTIPAFFAKTSAVYNPVIYIMMNKQFRNCMVTTLCCG</a:t>
            </a: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200227"/>
            <a:ext cx="6248399" cy="166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21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90600"/>
          </a:xfrm>
        </p:spPr>
        <p:txBody>
          <a:bodyPr/>
          <a:lstStyle/>
          <a:p>
            <a:r>
              <a:rPr lang="en-US" dirty="0" smtClean="0"/>
              <a:t>Template PDBs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Human </a:t>
            </a:r>
            <a:r>
              <a:rPr lang="el-GR" sz="2400" dirty="0" smtClean="0"/>
              <a:t>β</a:t>
            </a:r>
            <a:r>
              <a:rPr lang="en-US" sz="2400" dirty="0" smtClean="0"/>
              <a:t>2-adrenergic receptor (PDB: 2rh1)</a:t>
            </a:r>
          </a:p>
          <a:p>
            <a:pPr marL="0" indent="0">
              <a:buNone/>
            </a:pPr>
            <a:r>
              <a:rPr lang="en-US" sz="2400" dirty="0" smtClean="0"/>
              <a:t>Human A2A adenosine receptor (PDB: 3eml)</a:t>
            </a:r>
          </a:p>
          <a:p>
            <a:pPr marL="0" indent="0">
              <a:buNone/>
            </a:pPr>
            <a:r>
              <a:rPr lang="en-US" sz="2400" dirty="0" smtClean="0"/>
              <a:t>Human CXC chemokine 4 receptor (PDB: 3odu)</a:t>
            </a:r>
          </a:p>
          <a:p>
            <a:pPr marL="0" indent="0">
              <a:buNone/>
            </a:pPr>
            <a:endParaRPr lang="en-US" sz="1200" i="1" dirty="0" smtClean="0"/>
          </a:p>
          <a:p>
            <a:pPr marL="0" indent="0">
              <a:buNone/>
            </a:pPr>
            <a:r>
              <a:rPr lang="en-US" sz="2000" dirty="0" smtClean="0"/>
              <a:t>Find these files </a:t>
            </a:r>
            <a:r>
              <a:rPr lang="en-US" sz="2000" dirty="0"/>
              <a:t>at </a:t>
            </a:r>
            <a:r>
              <a:rPr lang="en-US" sz="2000" dirty="0" smtClean="0"/>
              <a:t>/</a:t>
            </a:r>
            <a:r>
              <a:rPr lang="en-US" sz="2000" i="1" dirty="0" err="1" smtClean="0"/>
              <a:t>rosetta_cm</a:t>
            </a:r>
            <a:r>
              <a:rPr lang="en-US" sz="2000" i="1" dirty="0" smtClean="0"/>
              <a:t>/1_setup/</a:t>
            </a:r>
            <a:endParaRPr 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/>
          <a:stretch/>
        </p:blipFill>
        <p:spPr bwMode="auto">
          <a:xfrm>
            <a:off x="1371600" y="3276600"/>
            <a:ext cx="6553200" cy="352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72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90600"/>
          </a:xfrm>
        </p:spPr>
        <p:txBody>
          <a:bodyPr/>
          <a:lstStyle/>
          <a:p>
            <a:r>
              <a:rPr lang="en-US" dirty="0" smtClean="0"/>
              <a:t>Multiple Sequence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Find this file at </a:t>
            </a:r>
            <a:r>
              <a:rPr lang="en-US" sz="1800" i="1" dirty="0" smtClean="0"/>
              <a:t>/</a:t>
            </a:r>
            <a:r>
              <a:rPr lang="en-US" sz="1800" i="1" dirty="0" err="1" smtClean="0"/>
              <a:t>rosetta_cm</a:t>
            </a:r>
            <a:r>
              <a:rPr lang="en-US" sz="1800" i="1" dirty="0" smtClean="0"/>
              <a:t>/2_threading/1u19_2rh1_3eml_3odu.aln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8759"/>
          <a:stretch/>
        </p:blipFill>
        <p:spPr>
          <a:xfrm>
            <a:off x="457200" y="1981200"/>
            <a:ext cx="7705447" cy="17699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6675"/>
            <a:ext cx="5343408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43408" y="6519446"/>
            <a:ext cx="3800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http://www.ebi.ac.uk/Tools/msa/clustalo/</a:t>
            </a:r>
          </a:p>
        </p:txBody>
      </p:sp>
    </p:spTree>
    <p:extLst>
      <p:ext uri="{BB962C8B-B14F-4D97-AF65-F5344CB8AC3E}">
        <p14:creationId xmlns:p14="http://schemas.microsoft.com/office/powerpoint/2010/main" val="164529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4664</TotalTime>
  <Words>1027</Words>
  <Application>Microsoft Office PowerPoint</Application>
  <PresentationFormat>On-screen Show (4:3)</PresentationFormat>
  <Paragraphs>253</Paragraphs>
  <Slides>28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Clarity</vt:lpstr>
      <vt:lpstr>RosettaCM: Multi-Template Comparative Modeling</vt:lpstr>
      <vt:lpstr>Intro to Multi-template Comparative Modeling</vt:lpstr>
      <vt:lpstr>Identifying Template Structures</vt:lpstr>
      <vt:lpstr>Practice Target: bovine Rhodopsin</vt:lpstr>
      <vt:lpstr>PowerPoint Presentation</vt:lpstr>
      <vt:lpstr>Multi-Template Comparative Modeling Protocol</vt:lpstr>
      <vt:lpstr>Target Sequence</vt:lpstr>
      <vt:lpstr>Template PDBs</vt:lpstr>
      <vt:lpstr>Multiple Sequence Alignment</vt:lpstr>
      <vt:lpstr>Adjusting multiple sequence alignment</vt:lpstr>
      <vt:lpstr>Removing helix gaps</vt:lpstr>
      <vt:lpstr>Grishin Format</vt:lpstr>
      <vt:lpstr>Comparative Modeling Protocol</vt:lpstr>
      <vt:lpstr>Threading</vt:lpstr>
      <vt:lpstr>Comparative Modeling Protocol</vt:lpstr>
      <vt:lpstr>RosettaCM: Three Stages</vt:lpstr>
      <vt:lpstr>Input Files for RosettaCM Hybridize</vt:lpstr>
      <vt:lpstr>Membrane spanning regions</vt:lpstr>
      <vt:lpstr>Rosetta Membrane</vt:lpstr>
      <vt:lpstr>Why use membrane scoring terms?</vt:lpstr>
      <vt:lpstr>Hybridize Mover</vt:lpstr>
      <vt:lpstr>Hybridize Mover</vt:lpstr>
      <vt:lpstr>RosettaCM Options</vt:lpstr>
      <vt:lpstr>Comparative Modeling Protocol</vt:lpstr>
      <vt:lpstr>Disulfide constraints</vt:lpstr>
      <vt:lpstr>Tutorial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Comparative Modeling using Rosetta Loop Building</dc:title>
  <dc:creator>Greg</dc:creator>
  <cp:lastModifiedBy>Sekar Jayanthan, Harikrishna</cp:lastModifiedBy>
  <cp:revision>313</cp:revision>
  <dcterms:created xsi:type="dcterms:W3CDTF">2006-08-16T00:00:00Z</dcterms:created>
  <dcterms:modified xsi:type="dcterms:W3CDTF">2018-10-26T20:00:05Z</dcterms:modified>
</cp:coreProperties>
</file>